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281" r:id="rId65"/>
    <p:sldId id="282" r:id="rId66"/>
    <p:sldId id="283" r:id="rId67"/>
    <p:sldId id="284" r:id="rId68"/>
    <p:sldId id="285" r:id="rId69"/>
    <p:sldId id="286" r:id="rId70"/>
    <p:sldId id="287" r:id="rId71"/>
    <p:sldId id="288" r:id="rId72"/>
    <p:sldId id="289" r:id="rId73"/>
    <p:sldId id="290" r:id="rId74"/>
    <p:sldId id="291" r:id="rId75"/>
    <p:sldId id="292" r:id="rId76"/>
    <p:sldId id="293" r:id="rId77"/>
    <p:sldId id="294" r:id="rId78"/>
    <p:sldId id="295" r:id="rId79"/>
    <p:sldId id="296" r:id="rId80"/>
    <p:sldId id="297" r:id="rId81"/>
    <p:sldId id="298" r:id="rId82"/>
    <p:sldId id="299" r:id="rId83"/>
    <p:sldId id="300" r:id="rId84"/>
    <p:sldId id="301" r:id="rId85"/>
    <p:sldId id="302" r:id="rId86"/>
    <p:sldId id="303" r:id="rId87"/>
    <p:sldId id="304" r:id="rId88"/>
    <p:sldId id="305" r:id="rId89"/>
    <p:sldId id="306" r:id="rId90"/>
    <p:sldId id="307" r:id="rId91"/>
    <p:sldId id="308" r:id="rId92"/>
    <p:sldId id="309" r:id="rId93"/>
    <p:sldId id="310" r:id="rId94"/>
    <p:sldId id="311" r:id="rId95"/>
    <p:sldId id="312" r:id="rId96"/>
    <p:sldId id="313" r:id="rId97"/>
    <p:sldId id="314" r:id="rId98"/>
    <p:sldId id="315" r:id="rId99"/>
    <p:sldId id="316" r:id="rId100"/>
    <p:sldId id="317" r:id="rId101"/>
    <p:sldId id="318" r:id="rId102"/>
    <p:sldId id="319" r:id="rId103"/>
    <p:sldId id="320" r:id="rId104"/>
    <p:sldId id="321" r:id="rId105"/>
    <p:sldId id="322" r:id="rId106"/>
    <p:sldId id="323" r:id="rId107"/>
    <p:sldId id="324" r:id="rId108"/>
    <p:sldId id="325" r:id="rId109"/>
    <p:sldId id="326" r:id="rId110"/>
    <p:sldId id="327" r:id="rId111"/>
    <p:sldId id="328" r:id="rId112"/>
    <p:sldId id="329" r:id="rId113"/>
    <p:sldId id="330" r:id="rId114"/>
    <p:sldId id="331" r:id="rId115"/>
    <p:sldId id="332" r:id="rId11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Open Sans Extra Bold" charset="1" panose="020B0906030804020204"/>
      <p:regular r:id="rId22"/>
    </p:embeddedFont>
    <p:embeddedFont>
      <p:font typeface="Open Sans Extra Bold Italics" charset="1" panose="020B0906030804020204"/>
      <p:regular r:id="rId23"/>
    </p:embeddedFont>
    <p:embeddedFont>
      <p:font typeface="Inter" charset="1" panose="020B0502030000000004"/>
      <p:regular r:id="rId24"/>
    </p:embeddedFont>
    <p:embeddedFont>
      <p:font typeface="Inter Bold" charset="1" panose="020B0802030000000004"/>
      <p:regular r:id="rId25"/>
    </p:embeddedFont>
    <p:embeddedFont>
      <p:font typeface="Inter Italics" charset="1" panose="020B0502030000000004"/>
      <p:regular r:id="rId26"/>
    </p:embeddedFont>
    <p:embeddedFont>
      <p:font typeface="Inter Bold Italics" charset="1" panose="020B0802030000000004"/>
      <p:regular r:id="rId27"/>
    </p:embeddedFont>
    <p:embeddedFont>
      <p:font typeface="Fira Sans Bold" charset="1" panose="020B0803050000020004"/>
      <p:regular r:id="rId28"/>
    </p:embeddedFont>
    <p:embeddedFont>
      <p:font typeface="Fira Sans Bold Bold" charset="1" panose="020B0903050000020004"/>
      <p:regular r:id="rId29"/>
    </p:embeddedFont>
    <p:embeddedFont>
      <p:font typeface="Fira Sans Bold Italics" charset="1" panose="020B0803050000020004"/>
      <p:regular r:id="rId30"/>
    </p:embeddedFont>
    <p:embeddedFont>
      <p:font typeface="Fira Sans Bold Bold Italics" charset="1" panose="020B0903050000020004"/>
      <p:regular r:id="rId31"/>
    </p:embeddedFont>
    <p:embeddedFont>
      <p:font typeface="Fira Sans Light" charset="1" panose="020B0403050000020004"/>
      <p:regular r:id="rId32"/>
    </p:embeddedFont>
    <p:embeddedFont>
      <p:font typeface="Fira Sans Light Bold" charset="1" panose="020B0503050000020004"/>
      <p:regular r:id="rId33"/>
    </p:embeddedFont>
    <p:embeddedFont>
      <p:font typeface="Fira Sans Light Italics" charset="1" panose="020B0403050000020004"/>
      <p:regular r:id="rId34"/>
    </p:embeddedFont>
    <p:embeddedFont>
      <p:font typeface="Fira Sans Light Bold Italics" charset="1" panose="020B0503050000020004"/>
      <p:regular r:id="rId35"/>
    </p:embeddedFont>
    <p:embeddedFont>
      <p:font typeface="Fira Sans Medium" charset="1" panose="020B0603050000020004"/>
      <p:regular r:id="rId36"/>
    </p:embeddedFont>
    <p:embeddedFont>
      <p:font typeface="Fira Sans Medium Bold" charset="1" panose="020B0603050000020004"/>
      <p:regular r:id="rId37"/>
    </p:embeddedFont>
    <p:embeddedFont>
      <p:font typeface="Fira Sans Medium Italics" charset="1" panose="020B0603050000020004"/>
      <p:regular r:id="rId38"/>
    </p:embeddedFont>
    <p:embeddedFont>
      <p:font typeface="Fira Sans Medium Bold Italics" charset="1" panose="020B07030500000200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61.xml" Type="http://schemas.openxmlformats.org/officeDocument/2006/relationships/slide"/><Relationship Id="rId101" Target="slides/slide62.xml" Type="http://schemas.openxmlformats.org/officeDocument/2006/relationships/slide"/><Relationship Id="rId102" Target="slides/slide63.xml" Type="http://schemas.openxmlformats.org/officeDocument/2006/relationships/slide"/><Relationship Id="rId103" Target="slides/slide64.xml" Type="http://schemas.openxmlformats.org/officeDocument/2006/relationships/slide"/><Relationship Id="rId104" Target="slides/slide65.xml" Type="http://schemas.openxmlformats.org/officeDocument/2006/relationships/slide"/><Relationship Id="rId105" Target="slides/slide66.xml" Type="http://schemas.openxmlformats.org/officeDocument/2006/relationships/slide"/><Relationship Id="rId106" Target="slides/slide67.xml" Type="http://schemas.openxmlformats.org/officeDocument/2006/relationships/slide"/><Relationship Id="rId107" Target="slides/slide68.xml" Type="http://schemas.openxmlformats.org/officeDocument/2006/relationships/slide"/><Relationship Id="rId108" Target="slides/slide69.xml" Type="http://schemas.openxmlformats.org/officeDocument/2006/relationships/slide"/><Relationship Id="rId109" Target="slides/slide70.xml" Type="http://schemas.openxmlformats.org/officeDocument/2006/relationships/slide"/><Relationship Id="rId11" Target="fonts/font11.fntdata" Type="http://schemas.openxmlformats.org/officeDocument/2006/relationships/font"/><Relationship Id="rId110" Target="slides/slide71.xml" Type="http://schemas.openxmlformats.org/officeDocument/2006/relationships/slide"/><Relationship Id="rId111" Target="slides/slide72.xml" Type="http://schemas.openxmlformats.org/officeDocument/2006/relationships/slide"/><Relationship Id="rId112" Target="slides/slide73.xml" Type="http://schemas.openxmlformats.org/officeDocument/2006/relationships/slide"/><Relationship Id="rId113" Target="slides/slide74.xml" Type="http://schemas.openxmlformats.org/officeDocument/2006/relationships/slide"/><Relationship Id="rId114" Target="slides/slide75.xml" Type="http://schemas.openxmlformats.org/officeDocument/2006/relationships/slide"/><Relationship Id="rId115" Target="slides/slide76.xml" Type="http://schemas.openxmlformats.org/officeDocument/2006/relationships/slide"/><Relationship Id="rId116" Target="slides/slide77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59" Target="slides/slide20.xml" Type="http://schemas.openxmlformats.org/officeDocument/2006/relationships/slide"/><Relationship Id="rId6" Target="fonts/font6.fntdata" Type="http://schemas.openxmlformats.org/officeDocument/2006/relationships/font"/><Relationship Id="rId60" Target="slides/slide21.xml" Type="http://schemas.openxmlformats.org/officeDocument/2006/relationships/slide"/><Relationship Id="rId61" Target="slides/slide22.xml" Type="http://schemas.openxmlformats.org/officeDocument/2006/relationships/slide"/><Relationship Id="rId62" Target="slides/slide23.xml" Type="http://schemas.openxmlformats.org/officeDocument/2006/relationships/slide"/><Relationship Id="rId63" Target="slides/slide24.xml" Type="http://schemas.openxmlformats.org/officeDocument/2006/relationships/slide"/><Relationship Id="rId64" Target="slides/slide25.xml" Type="http://schemas.openxmlformats.org/officeDocument/2006/relationships/slide"/><Relationship Id="rId65" Target="slides/slide26.xml" Type="http://schemas.openxmlformats.org/officeDocument/2006/relationships/slide"/><Relationship Id="rId66" Target="slides/slide27.xml" Type="http://schemas.openxmlformats.org/officeDocument/2006/relationships/slide"/><Relationship Id="rId67" Target="slides/slide28.xml" Type="http://schemas.openxmlformats.org/officeDocument/2006/relationships/slide"/><Relationship Id="rId68" Target="slides/slide29.xml" Type="http://schemas.openxmlformats.org/officeDocument/2006/relationships/slide"/><Relationship Id="rId69" Target="slides/slide30.xml" Type="http://schemas.openxmlformats.org/officeDocument/2006/relationships/slide"/><Relationship Id="rId7" Target="fonts/font7.fntdata" Type="http://schemas.openxmlformats.org/officeDocument/2006/relationships/font"/><Relationship Id="rId70" Target="slides/slide31.xml" Type="http://schemas.openxmlformats.org/officeDocument/2006/relationships/slide"/><Relationship Id="rId71" Target="slides/slide32.xml" Type="http://schemas.openxmlformats.org/officeDocument/2006/relationships/slide"/><Relationship Id="rId72" Target="slides/slide33.xml" Type="http://schemas.openxmlformats.org/officeDocument/2006/relationships/slide"/><Relationship Id="rId73" Target="slides/slide34.xml" Type="http://schemas.openxmlformats.org/officeDocument/2006/relationships/slide"/><Relationship Id="rId74" Target="slides/slide35.xml" Type="http://schemas.openxmlformats.org/officeDocument/2006/relationships/slide"/><Relationship Id="rId75" Target="slides/slide36.xml" Type="http://schemas.openxmlformats.org/officeDocument/2006/relationships/slide"/><Relationship Id="rId76" Target="slides/slide37.xml" Type="http://schemas.openxmlformats.org/officeDocument/2006/relationships/slide"/><Relationship Id="rId77" Target="slides/slide38.xml" Type="http://schemas.openxmlformats.org/officeDocument/2006/relationships/slide"/><Relationship Id="rId78" Target="slides/slide39.xml" Type="http://schemas.openxmlformats.org/officeDocument/2006/relationships/slide"/><Relationship Id="rId79" Target="slides/slide40.xml" Type="http://schemas.openxmlformats.org/officeDocument/2006/relationships/slide"/><Relationship Id="rId8" Target="fonts/font8.fntdata" Type="http://schemas.openxmlformats.org/officeDocument/2006/relationships/font"/><Relationship Id="rId80" Target="slides/slide41.xml" Type="http://schemas.openxmlformats.org/officeDocument/2006/relationships/slide"/><Relationship Id="rId81" Target="slides/slide42.xml" Type="http://schemas.openxmlformats.org/officeDocument/2006/relationships/slide"/><Relationship Id="rId82" Target="slides/slide43.xml" Type="http://schemas.openxmlformats.org/officeDocument/2006/relationships/slide"/><Relationship Id="rId83" Target="slides/slide44.xml" Type="http://schemas.openxmlformats.org/officeDocument/2006/relationships/slide"/><Relationship Id="rId84" Target="slides/slide45.xml" Type="http://schemas.openxmlformats.org/officeDocument/2006/relationships/slide"/><Relationship Id="rId85" Target="slides/slide46.xml" Type="http://schemas.openxmlformats.org/officeDocument/2006/relationships/slide"/><Relationship Id="rId86" Target="slides/slide47.xml" Type="http://schemas.openxmlformats.org/officeDocument/2006/relationships/slide"/><Relationship Id="rId87" Target="slides/slide48.xml" Type="http://schemas.openxmlformats.org/officeDocument/2006/relationships/slide"/><Relationship Id="rId88" Target="slides/slide49.xml" Type="http://schemas.openxmlformats.org/officeDocument/2006/relationships/slide"/><Relationship Id="rId89" Target="slides/slide50.xml" Type="http://schemas.openxmlformats.org/officeDocument/2006/relationships/slide"/><Relationship Id="rId9" Target="fonts/font9.fntdata" Type="http://schemas.openxmlformats.org/officeDocument/2006/relationships/font"/><Relationship Id="rId90" Target="slides/slide51.xml" Type="http://schemas.openxmlformats.org/officeDocument/2006/relationships/slide"/><Relationship Id="rId91" Target="slides/slide52.xml" Type="http://schemas.openxmlformats.org/officeDocument/2006/relationships/slide"/><Relationship Id="rId92" Target="slides/slide53.xml" Type="http://schemas.openxmlformats.org/officeDocument/2006/relationships/slide"/><Relationship Id="rId93" Target="slides/slide54.xml" Type="http://schemas.openxmlformats.org/officeDocument/2006/relationships/slide"/><Relationship Id="rId94" Target="slides/slide55.xml" Type="http://schemas.openxmlformats.org/officeDocument/2006/relationships/slide"/><Relationship Id="rId95" Target="slides/slide56.xml" Type="http://schemas.openxmlformats.org/officeDocument/2006/relationships/slide"/><Relationship Id="rId96" Target="slides/slide57.xml" Type="http://schemas.openxmlformats.org/officeDocument/2006/relationships/slide"/><Relationship Id="rId97" Target="slides/slide58.xml" Type="http://schemas.openxmlformats.org/officeDocument/2006/relationships/slide"/><Relationship Id="rId98" Target="slides/slide59.xml" Type="http://schemas.openxmlformats.org/officeDocument/2006/relationships/slide"/><Relationship Id="rId99" Target="slides/slide60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39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62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6.jpe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2.pn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78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5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/Relationships>
</file>

<file path=ppt/slides/_rels/slide5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3.png" Type="http://schemas.openxmlformats.org/officeDocument/2006/relationships/image"/><Relationship Id="rId5" Target="../media/image81.png" Type="http://schemas.openxmlformats.org/officeDocument/2006/relationships/image"/></Relationships>
</file>

<file path=ppt/slides/_rels/slide5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82.png" Type="http://schemas.openxmlformats.org/officeDocument/2006/relationships/image"/><Relationship Id="rId5" Target="../media/image83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5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.png" Type="http://schemas.openxmlformats.org/officeDocument/2006/relationships/image"/><Relationship Id="rId4" Target="../media/image84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8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6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/Relationships>
</file>

<file path=ppt/slides/_rels/slide6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90.png" Type="http://schemas.openxmlformats.org/officeDocument/2006/relationships/image"/></Relationships>
</file>

<file path=ppt/slides/_rels/slide6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91.png" Type="http://schemas.openxmlformats.org/officeDocument/2006/relationships/image"/></Relationships>
</file>

<file path=ppt/slides/_rels/slide6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32.png" Type="http://schemas.openxmlformats.org/officeDocument/2006/relationships/image"/><Relationship Id="rId5" Target="../media/image92.png" Type="http://schemas.openxmlformats.org/officeDocument/2006/relationships/image"/></Relationships>
</file>

<file path=ppt/slides/_rels/slide6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92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6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5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6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5.png" Type="http://schemas.openxmlformats.org/officeDocument/2006/relationships/image"/><Relationship Id="rId5" Target="../media/image95.png" Type="http://schemas.openxmlformats.org/officeDocument/2006/relationships/image"/></Relationships>
</file>

<file path=ppt/slides/_rels/slide6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7.png" Type="http://schemas.openxmlformats.org/officeDocument/2006/relationships/image"/><Relationship Id="rId4" Target="../media/image5.png" Type="http://schemas.openxmlformats.org/officeDocument/2006/relationships/image"/><Relationship Id="rId5" Target="../media/image9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jpe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7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7.png" Type="http://schemas.openxmlformats.org/officeDocument/2006/relationships/image"/></Relationships>
</file>

<file path=ppt/slides/_rels/slide7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/Relationships>
</file>

<file path=ppt/slides/_rels/slide7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9.png" Type="http://schemas.openxmlformats.org/officeDocument/2006/relationships/image"/><Relationship Id="rId3" Target="../media/image100.png" Type="http://schemas.openxmlformats.org/officeDocument/2006/relationships/image"/></Relationships>
</file>

<file path=ppt/slides/_rels/slide7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/Relationships>
</file>

<file path=ppt/slides/_rels/slide7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/Relationships>
</file>

<file path=ppt/slides/_rels/slide7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atastudio.google.com/reporting/aa42467b-c835-4607-b277-c0d56e9d863f" TargetMode="External" Type="http://schemas.openxmlformats.org/officeDocument/2006/relationships/hyperlink"/></Relationships>
</file>

<file path=ppt/slides/_rels/slide7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svg" Type="http://schemas.openxmlformats.org/officeDocument/2006/relationships/image"/><Relationship Id="rId11" Target="../media/image112.png" Type="http://schemas.openxmlformats.org/officeDocument/2006/relationships/image"/><Relationship Id="rId12" Target="../media/image113.png" Type="http://schemas.openxmlformats.org/officeDocument/2006/relationships/image"/><Relationship Id="rId13" Target="../media/image114.svg" Type="http://schemas.openxmlformats.org/officeDocument/2006/relationships/image"/><Relationship Id="rId2" Target="../media/image103.jpeg" Type="http://schemas.openxmlformats.org/officeDocument/2006/relationships/image"/><Relationship Id="rId3" Target="../media/image104.jpeg" Type="http://schemas.openxmlformats.org/officeDocument/2006/relationships/image"/><Relationship Id="rId4" Target="../media/image105.jpeg" Type="http://schemas.openxmlformats.org/officeDocument/2006/relationships/image"/><Relationship Id="rId5" Target="../media/image106.jpeg" Type="http://schemas.openxmlformats.org/officeDocument/2006/relationships/image"/><Relationship Id="rId6" Target="../media/image107.jpeg" Type="http://schemas.openxmlformats.org/officeDocument/2006/relationships/image"/><Relationship Id="rId7" Target="../media/image108.png" Type="http://schemas.openxmlformats.org/officeDocument/2006/relationships/image"/><Relationship Id="rId8" Target="../media/image109.svg" Type="http://schemas.openxmlformats.org/officeDocument/2006/relationships/image"/><Relationship Id="rId9" Target="../media/image1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3.png" Type="http://schemas.openxmlformats.org/officeDocument/2006/relationships/image"/><Relationship Id="rId13" Target="../media/image26.png" Type="http://schemas.openxmlformats.org/officeDocument/2006/relationships/image"/><Relationship Id="rId14" Target="../media/image27.png" Type="http://schemas.openxmlformats.org/officeDocument/2006/relationships/image"/><Relationship Id="rId15" Target="../media/image28.pn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78355"/>
            <a:ext cx="9932665" cy="6330290"/>
            <a:chOff x="0" y="0"/>
            <a:chExt cx="13243554" cy="84403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243554" cy="731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Mercado de trabalho no Brasil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7635206"/>
              <a:ext cx="13243554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23C3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2272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BD686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BD6868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249093" y="1028700"/>
            <a:ext cx="5388486" cy="4666186"/>
            <a:chOff x="0" y="0"/>
            <a:chExt cx="4282440" cy="37084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r="0" t="-7739" b="-7739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8927" y="2902686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62335" b="0"/>
          <a:stretch>
            <a:fillRect/>
          </a:stretch>
        </p:blipFill>
        <p:spPr>
          <a:xfrm flipH="false" flipV="false" rot="0">
            <a:off x="918927" y="3968638"/>
            <a:ext cx="7920060" cy="238799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53869" b="0"/>
          <a:stretch>
            <a:fillRect/>
          </a:stretch>
        </p:blipFill>
        <p:spPr>
          <a:xfrm flipH="false" flipV="false" rot="0">
            <a:off x="3443149" y="6832880"/>
            <a:ext cx="10791676" cy="274629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62138" b="0"/>
          <a:stretch>
            <a:fillRect/>
          </a:stretch>
        </p:blipFill>
        <p:spPr>
          <a:xfrm flipH="false" flipV="false" rot="0">
            <a:off x="9297154" y="3969720"/>
            <a:ext cx="7962146" cy="238691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309223" y="2898964"/>
            <a:ext cx="1079881" cy="71861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PRÉ-ANÁLISE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44237" y="2736828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34533" y="2736828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16682" r="0" b="0"/>
          <a:stretch>
            <a:fillRect/>
          </a:stretch>
        </p:blipFill>
        <p:spPr>
          <a:xfrm flipH="false" flipV="false" rot="0">
            <a:off x="644237" y="4055200"/>
            <a:ext cx="16999526" cy="542178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PRÉ-ANÁLISE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1344" y="2934947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01639" y="2934947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11344" y="8125250"/>
            <a:ext cx="17065312" cy="165415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11344" y="4081496"/>
            <a:ext cx="17065312" cy="362465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EXTRAÇÃO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1595" y="3076565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01891" y="3076565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11595" y="4364733"/>
            <a:ext cx="17064810" cy="168631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31013"/>
          <a:stretch>
            <a:fillRect/>
          </a:stretch>
        </p:blipFill>
        <p:spPr>
          <a:xfrm flipH="false" flipV="false" rot="0">
            <a:off x="611595" y="6355852"/>
            <a:ext cx="17064810" cy="154716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11595" y="8206146"/>
            <a:ext cx="17064810" cy="157563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CONCATENAÇÃO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3786" y="3165409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54081" y="3165409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35572" b="0"/>
          <a:stretch>
            <a:fillRect/>
          </a:stretch>
        </p:blipFill>
        <p:spPr>
          <a:xfrm flipH="false" flipV="false" rot="0">
            <a:off x="1163786" y="5143500"/>
            <a:ext cx="15960428" cy="400639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657541" y="3161687"/>
            <a:ext cx="1079881" cy="71861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01461" y="2840214"/>
            <a:ext cx="2563871" cy="256387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88781" y="6200206"/>
            <a:ext cx="5179073" cy="290998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74545" y="6200206"/>
            <a:ext cx="2628444" cy="3058094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5369600">
            <a:off x="11591623" y="5104029"/>
            <a:ext cx="2154339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rot="5400000">
            <a:off x="4049739" y="5142128"/>
            <a:ext cx="2078056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rot="-26261">
            <a:off x="5107780" y="4112625"/>
            <a:ext cx="2493717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rot="-26261">
            <a:off x="10165441" y="4055476"/>
            <a:ext cx="2493717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oval" len="lg" w="lg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9105" t="394" r="3131" b="0"/>
          <a:stretch>
            <a:fillRect/>
          </a:stretch>
        </p:blipFill>
        <p:spPr>
          <a:xfrm flipH="false" flipV="false" rot="0">
            <a:off x="1589244" y="4269305"/>
            <a:ext cx="14789552" cy="565071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CONCATENAÇÃO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825" t="0" r="1769" b="0"/>
          <a:stretch>
            <a:fillRect/>
          </a:stretch>
        </p:blipFill>
        <p:spPr>
          <a:xfrm flipH="false" flipV="false" rot="0">
            <a:off x="689042" y="4393130"/>
            <a:ext cx="16746769" cy="55266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PRÉ-ANÁLISE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736" t="0" r="1988" b="0"/>
          <a:stretch>
            <a:fillRect/>
          </a:stretch>
        </p:blipFill>
        <p:spPr>
          <a:xfrm flipH="false" flipV="false" rot="0">
            <a:off x="689042" y="4393130"/>
            <a:ext cx="17032898" cy="486517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958" t="0" r="2265" b="0"/>
          <a:stretch>
            <a:fillRect/>
          </a:stretch>
        </p:blipFill>
        <p:spPr>
          <a:xfrm flipH="false" flipV="false" rot="0">
            <a:off x="689042" y="4878905"/>
            <a:ext cx="16946312" cy="419818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22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6786776" y="-286119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75718" y="2332364"/>
            <a:ext cx="6058479" cy="5246370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r="0" t="-7739" b="-773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74921" y="1474937"/>
            <a:ext cx="611396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TÓPICOS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063725" y="2152341"/>
            <a:ext cx="6109328" cy="7452483"/>
            <a:chOff x="0" y="0"/>
            <a:chExt cx="8145771" cy="993664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8145771" cy="83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20414" indent="-410207" lvl="1">
                <a:lnSpc>
                  <a:spcPts val="5319"/>
                </a:lnSpc>
                <a:buFont typeface="Arial"/>
                <a:buChar char="•"/>
              </a:pPr>
              <a:r>
                <a:rPr lang="en-US" sz="3799" u="sng">
                  <a:solidFill>
                    <a:srgbClr val="000000"/>
                  </a:solidFill>
                  <a:latin typeface="Fira Sans Light Bold"/>
                </a:rPr>
                <a:t>Objetivo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0842"/>
              <a:ext cx="8145771" cy="83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20414" indent="-410207" lvl="1">
                <a:lnSpc>
                  <a:spcPts val="531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Fira Sans Light Bold"/>
                </a:rPr>
                <a:t>Etapas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217884"/>
              <a:ext cx="8145771" cy="83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20414" indent="-410207" lvl="1">
                <a:lnSpc>
                  <a:spcPts val="531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Fira Sans Light Bold"/>
                </a:rPr>
                <a:t>Ferramentas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364926"/>
              <a:ext cx="8145771" cy="83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20414" indent="-410207" lvl="1">
                <a:lnSpc>
                  <a:spcPts val="531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Fira Sans Light Bold"/>
                </a:rPr>
                <a:t>Dados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511968"/>
              <a:ext cx="8145771" cy="83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20414" indent="-410207" lvl="1">
                <a:lnSpc>
                  <a:spcPts val="531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Fira Sans Light Bold"/>
                </a:rPr>
                <a:t>Operações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659010"/>
              <a:ext cx="8145771" cy="83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20414" indent="-410207" lvl="1">
                <a:lnSpc>
                  <a:spcPts val="531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Fira Sans Light Bold"/>
                </a:rPr>
                <a:t>Análises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806052"/>
              <a:ext cx="8145771" cy="83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20414" indent="-410207" lvl="1">
                <a:lnSpc>
                  <a:spcPts val="5319"/>
                </a:lnSpc>
                <a:buFont typeface="Arial"/>
                <a:buChar char="•"/>
              </a:pPr>
              <a:r>
                <a:rPr lang="en-US" sz="3799" u="sng">
                  <a:solidFill>
                    <a:srgbClr val="000000"/>
                  </a:solidFill>
                  <a:latin typeface="Fira Sans Light Bold"/>
                </a:rPr>
                <a:t>WorkFlow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953094"/>
              <a:ext cx="8145771" cy="83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20414" indent="-410207" lvl="1">
                <a:lnSpc>
                  <a:spcPts val="5319"/>
                </a:lnSpc>
                <a:buFont typeface="Arial"/>
                <a:buChar char="•"/>
              </a:pPr>
              <a:r>
                <a:rPr lang="en-US" sz="3799" u="sng">
                  <a:solidFill>
                    <a:srgbClr val="000000"/>
                  </a:solidFill>
                  <a:latin typeface="Fira Sans Light Bold"/>
                </a:rPr>
                <a:t>Dashboard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100137"/>
              <a:ext cx="8145771" cy="836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820414" indent="-410207" lvl="1">
                <a:lnSpc>
                  <a:spcPts val="531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Fira Sans Light Bold"/>
                </a:rPr>
                <a:t>Considerações Finais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686" t="0" r="2438" b="0"/>
          <a:stretch>
            <a:fillRect/>
          </a:stretch>
        </p:blipFill>
        <p:spPr>
          <a:xfrm flipH="false" flipV="false" rot="0">
            <a:off x="689042" y="4878905"/>
            <a:ext cx="16898801" cy="368890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191" t="0" r="2531" b="0"/>
          <a:stretch>
            <a:fillRect/>
          </a:stretch>
        </p:blipFill>
        <p:spPr>
          <a:xfrm flipH="false" flipV="false" rot="0">
            <a:off x="689042" y="4878905"/>
            <a:ext cx="16877243" cy="342970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42843" y="3960733"/>
            <a:ext cx="5802315" cy="36162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3179" y="2854555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08656" y="2854555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06076" y="2854555"/>
            <a:ext cx="1403397" cy="87465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9292" t="12077" r="2826" b="5835"/>
          <a:stretch>
            <a:fillRect/>
          </a:stretch>
        </p:blipFill>
        <p:spPr>
          <a:xfrm flipH="false" flipV="false" rot="0">
            <a:off x="613179" y="4183382"/>
            <a:ext cx="17095217" cy="576081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2453" y="2884373"/>
            <a:ext cx="1602145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39873" y="2884373"/>
            <a:ext cx="1403397" cy="87465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48092"/>
          <a:stretch>
            <a:fillRect/>
          </a:stretch>
        </p:blipFill>
        <p:spPr>
          <a:xfrm flipH="false" flipV="false" rot="0">
            <a:off x="1042453" y="4117950"/>
            <a:ext cx="6849831" cy="567986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51871" r="0" b="0"/>
          <a:stretch>
            <a:fillRect/>
          </a:stretch>
        </p:blipFill>
        <p:spPr>
          <a:xfrm flipH="false" flipV="false" rot="0">
            <a:off x="9561163" y="4117950"/>
            <a:ext cx="7387680" cy="567986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42453" y="2884373"/>
            <a:ext cx="1602145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39873" y="2884373"/>
            <a:ext cx="1403397" cy="87465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454" t="0" r="0" b="8647"/>
          <a:stretch>
            <a:fillRect/>
          </a:stretch>
        </p:blipFill>
        <p:spPr>
          <a:xfrm flipH="false" flipV="false" rot="0">
            <a:off x="4638546" y="2884373"/>
            <a:ext cx="12076961" cy="716160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601461" y="2840214"/>
            <a:ext cx="2563871" cy="256387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88781" y="6200206"/>
            <a:ext cx="5179073" cy="290998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74545" y="6200206"/>
            <a:ext cx="2628444" cy="3058094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5369600">
            <a:off x="11591623" y="5104029"/>
            <a:ext cx="2154339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rot="5400000">
            <a:off x="4049739" y="5142128"/>
            <a:ext cx="2078056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rot="-26261">
            <a:off x="5107780" y="4112625"/>
            <a:ext cx="2493717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2" id="12"/>
          <p:cNvSpPr/>
          <p:nvPr/>
        </p:nvSpPr>
        <p:spPr>
          <a:xfrm rot="-26261">
            <a:off x="10165441" y="4055476"/>
            <a:ext cx="2493717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oval" len="lg" w="lg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807" t="0" r="2453" b="0"/>
          <a:stretch>
            <a:fillRect/>
          </a:stretch>
        </p:blipFill>
        <p:spPr>
          <a:xfrm flipH="false" flipV="false" rot="0">
            <a:off x="689042" y="4542742"/>
            <a:ext cx="16897860" cy="5312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225" t="0" r="12700" b="0"/>
          <a:stretch>
            <a:fillRect/>
          </a:stretch>
        </p:blipFill>
        <p:spPr>
          <a:xfrm flipH="false" flipV="false" rot="0">
            <a:off x="1462629" y="4878905"/>
            <a:ext cx="15252878" cy="467039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243" t="513" r="39964" b="0"/>
          <a:stretch>
            <a:fillRect/>
          </a:stretch>
        </p:blipFill>
        <p:spPr>
          <a:xfrm flipH="false" flipV="false" rot="0">
            <a:off x="3486665" y="4269305"/>
            <a:ext cx="11210296" cy="419178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8825" t="0" r="46741" b="74655"/>
          <a:stretch>
            <a:fillRect/>
          </a:stretch>
        </p:blipFill>
        <p:spPr>
          <a:xfrm flipH="false" flipV="false" rot="0">
            <a:off x="3486665" y="8461093"/>
            <a:ext cx="11210296" cy="157229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798163" y="5803579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B44E4E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839887" y="1698135"/>
            <a:ext cx="7957376" cy="6890729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208" r="-27523" t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2108" y="3809721"/>
            <a:ext cx="5705011" cy="298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Fira Sans Light"/>
              </a:rPr>
              <a:t>Analisar dados e levantar insights sobre o mercado de trabalho (Brasil), usando de Base de Dados CAGED e PNAD dos anos (2019 a 2022)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89049"/>
            <a:ext cx="5531827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OBJETIVO</a:t>
            </a:r>
          </a:p>
        </p:txBody>
      </p:sp>
      <p:grpSp>
        <p:nvGrpSpPr>
          <p:cNvPr name="Group 10" id="10"/>
          <p:cNvGrpSpPr/>
          <p:nvPr/>
        </p:nvGrpSpPr>
        <p:grpSpPr>
          <a:xfrm rot="-10800000">
            <a:off x="6647119" y="7356773"/>
            <a:ext cx="3801687" cy="3292279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22727"/>
            </a:solid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808" t="26690" r="30640" b="0"/>
          <a:stretch>
            <a:fillRect/>
          </a:stretch>
        </p:blipFill>
        <p:spPr>
          <a:xfrm flipH="false" flipV="false" rot="0">
            <a:off x="1589244" y="4530681"/>
            <a:ext cx="14702842" cy="437710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642" t="36504" r="33454" b="38267"/>
          <a:stretch>
            <a:fillRect/>
          </a:stretch>
        </p:blipFill>
        <p:spPr>
          <a:xfrm flipH="false" flipV="false" rot="0">
            <a:off x="1589244" y="5885571"/>
            <a:ext cx="14626031" cy="106360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6344" y="4057341"/>
            <a:ext cx="55938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Modificando tipo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968" t="15094" r="20570" b="3809"/>
          <a:stretch>
            <a:fillRect/>
          </a:stretch>
        </p:blipFill>
        <p:spPr>
          <a:xfrm flipH="false" flipV="false" rot="0">
            <a:off x="1589244" y="4393130"/>
            <a:ext cx="14683689" cy="445754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9154" t="0" r="20394" b="0"/>
          <a:stretch>
            <a:fillRect/>
          </a:stretch>
        </p:blipFill>
        <p:spPr>
          <a:xfrm flipH="false" flipV="false" rot="0">
            <a:off x="1358089" y="4393130"/>
            <a:ext cx="15571821" cy="498899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27913" b="0"/>
          <a:stretch>
            <a:fillRect/>
          </a:stretch>
        </p:blipFill>
        <p:spPr>
          <a:xfrm flipH="false" flipV="false" rot="0">
            <a:off x="1139143" y="4393130"/>
            <a:ext cx="15686806" cy="520204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502" t="0" r="23686" b="6263"/>
          <a:stretch>
            <a:fillRect/>
          </a:stretch>
        </p:blipFill>
        <p:spPr>
          <a:xfrm flipH="false" flipV="false" rot="0">
            <a:off x="2144193" y="4269305"/>
            <a:ext cx="12935061" cy="575871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952" t="0" r="27725" b="0"/>
          <a:stretch>
            <a:fillRect/>
          </a:stretch>
        </p:blipFill>
        <p:spPr>
          <a:xfrm flipH="false" flipV="false" rot="0">
            <a:off x="2807798" y="4020266"/>
            <a:ext cx="12672405" cy="607528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542" t="0" r="20546" b="0"/>
          <a:stretch>
            <a:fillRect/>
          </a:stretch>
        </p:blipFill>
        <p:spPr>
          <a:xfrm flipH="false" flipV="false" rot="0">
            <a:off x="3030446" y="4269305"/>
            <a:ext cx="11162555" cy="584116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959528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959528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357" t="0" r="24565" b="0"/>
          <a:stretch>
            <a:fillRect/>
          </a:stretch>
        </p:blipFill>
        <p:spPr>
          <a:xfrm flipH="false" flipV="false" rot="0">
            <a:off x="3083989" y="4269305"/>
            <a:ext cx="12183295" cy="5803917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08787" y="2783532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04264" y="2783532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462" t="40836" r="22236" b="0"/>
          <a:stretch>
            <a:fillRect/>
          </a:stretch>
        </p:blipFill>
        <p:spPr>
          <a:xfrm flipH="false" flipV="false" rot="0">
            <a:off x="1346919" y="6023164"/>
            <a:ext cx="15368588" cy="156955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501684" y="2965123"/>
            <a:ext cx="1079881" cy="71861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46919" y="5086350"/>
            <a:ext cx="15368588" cy="90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80"/>
              </a:lnSpc>
              <a:spcBef>
                <a:spcPct val="0"/>
              </a:spcBef>
            </a:pPr>
            <a:r>
              <a:rPr lang="en-US" sz="5600" spc="-56">
                <a:solidFill>
                  <a:srgbClr val="000000"/>
                </a:solidFill>
                <a:latin typeface="Fira Sans Medium"/>
              </a:rPr>
              <a:t>Salvando DataFrame na bucket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17774"/>
            <a:ext cx="10359694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ira Sans Light"/>
              </a:rPr>
              <a:t> (Cadastro Geral de Empregados e Desempregados)</a:t>
            </a:r>
          </a:p>
          <a:p>
            <a:pPr>
              <a:lnSpc>
                <a:spcPts val="419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89049"/>
            <a:ext cx="81153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Dados - CAGED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39238" y="4819967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70275"/>
            <a:ext cx="13870473" cy="617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Fira Sans Light"/>
              </a:rPr>
              <a:t>Registro administrativo que tem como objetivo acompanhar o processo de admissão e demissão dos empregados regidos pelo regime CLT. Contém dados como:</a:t>
            </a:r>
          </a:p>
          <a:p>
            <a:pPr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Sans Light"/>
              </a:rPr>
              <a:t>Admissões e desligamentos registrados pelas empresas.</a:t>
            </a:r>
          </a:p>
          <a:p>
            <a:pPr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Sans Light"/>
              </a:rPr>
              <a:t>Informações sobre o trabalhador, como raça, gênero, idade, escolaridade.</a:t>
            </a:r>
          </a:p>
          <a:p>
            <a:pPr marL="755654" indent="-377827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Sans Light"/>
              </a:rPr>
              <a:t>Informações sobre o empregador, como CNPJ, razão social, endereço, entre outras.</a:t>
            </a:r>
          </a:p>
          <a:p>
            <a:pPr marL="755654" indent="-377827" lvl="1">
              <a:lnSpc>
                <a:spcPts val="49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Fira Sans Light"/>
              </a:rPr>
              <a:t>Dados sobre a remuneração do trabalhador, como salário, horas extras e valor do benefício.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753715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753715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286" t="0" r="33970" b="0"/>
          <a:stretch>
            <a:fillRect/>
          </a:stretch>
        </p:blipFill>
        <p:spPr>
          <a:xfrm flipH="false" flipV="false" rot="0">
            <a:off x="2685592" y="3859730"/>
            <a:ext cx="12694804" cy="615269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9042" y="2753715"/>
            <a:ext cx="900202" cy="90020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84519" y="2753715"/>
            <a:ext cx="1602145" cy="90020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8706" t="0" r="39850" b="0"/>
          <a:stretch>
            <a:fillRect/>
          </a:stretch>
        </p:blipFill>
        <p:spPr>
          <a:xfrm flipH="false" flipV="false" rot="0">
            <a:off x="689042" y="5154696"/>
            <a:ext cx="10928630" cy="282744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8898" t="0" r="72125" b="32290"/>
          <a:stretch>
            <a:fillRect/>
          </a:stretch>
        </p:blipFill>
        <p:spPr>
          <a:xfrm flipH="false" flipV="false" rot="0">
            <a:off x="12776799" y="2547901"/>
            <a:ext cx="4482501" cy="723025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99541" y="376556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042" y="4103771"/>
            <a:ext cx="10928630" cy="56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spc="-35">
                <a:solidFill>
                  <a:srgbClr val="000000"/>
                </a:solidFill>
                <a:latin typeface="Fira Sans Medium"/>
              </a:rPr>
              <a:t>Qual o salário mais ocorrente por sexo ?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08345" y="3652653"/>
            <a:ext cx="4606756" cy="46067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2767" y="2750431"/>
            <a:ext cx="1035595" cy="103559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25052" t="14150" r="1213" b="75139"/>
          <a:stretch>
            <a:fillRect/>
          </a:stretch>
        </p:blipFill>
        <p:spPr>
          <a:xfrm flipH="false" flipV="false" rot="0">
            <a:off x="780384" y="4292103"/>
            <a:ext cx="16894849" cy="105062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15992" r="0" b="15992"/>
          <a:stretch>
            <a:fillRect/>
          </a:stretch>
        </p:blipFill>
        <p:spPr>
          <a:xfrm flipH="false" flipV="false" rot="0">
            <a:off x="780384" y="8385506"/>
            <a:ext cx="16894849" cy="107978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80384" y="5847555"/>
            <a:ext cx="16894849" cy="232695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15577" r="0" b="15577"/>
          <a:stretch>
            <a:fillRect/>
          </a:stretch>
        </p:blipFill>
        <p:spPr>
          <a:xfrm flipH="false" flipV="false" rot="0">
            <a:off x="780384" y="4817417"/>
            <a:ext cx="16894849" cy="7668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2767" y="2750431"/>
            <a:ext cx="1035595" cy="103559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69610" y="4109876"/>
            <a:ext cx="16548779" cy="443136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710894" y="1649605"/>
            <a:ext cx="1035595" cy="103559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4325" r="0" b="4325"/>
          <a:stretch>
            <a:fillRect/>
          </a:stretch>
        </p:blipFill>
        <p:spPr>
          <a:xfrm flipH="false" flipV="false" rot="0">
            <a:off x="423152" y="2866017"/>
            <a:ext cx="16836148" cy="714547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685200"/>
            <a:ext cx="1035595" cy="103559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45300" b="0"/>
          <a:stretch>
            <a:fillRect/>
          </a:stretch>
        </p:blipFill>
        <p:spPr>
          <a:xfrm flipH="false" flipV="false" rot="0">
            <a:off x="2757000" y="2847021"/>
            <a:ext cx="2986804" cy="727240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976786" y="2847021"/>
            <a:ext cx="11929615" cy="715776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02448" y="3628712"/>
            <a:ext cx="8683104" cy="434155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56817" b="277"/>
          <a:stretch>
            <a:fillRect/>
          </a:stretch>
        </p:blipFill>
        <p:spPr>
          <a:xfrm flipH="false" flipV="false" rot="0">
            <a:off x="481954" y="2792577"/>
            <a:ext cx="1093493" cy="126262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18764" t="9253" r="0" b="0"/>
          <a:stretch>
            <a:fillRect/>
          </a:stretch>
        </p:blipFill>
        <p:spPr>
          <a:xfrm flipH="false" flipV="false" rot="0">
            <a:off x="2742084" y="3746741"/>
            <a:ext cx="12422090" cy="620896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99541" y="857250"/>
            <a:ext cx="39159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CAGED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54885" y="2560070"/>
            <a:ext cx="12196489" cy="114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8"/>
              </a:lnSpc>
            </a:pPr>
            <a:r>
              <a:rPr lang="en-US" sz="3536" spc="-35">
                <a:solidFill>
                  <a:srgbClr val="000000"/>
                </a:solidFill>
                <a:latin typeface="Fira Sans Medium"/>
              </a:rPr>
              <a:t>Quantidade de pessoas com determinado tipo de deficiência</a:t>
            </a:r>
          </a:p>
          <a:p>
            <a:pPr algn="ctr">
              <a:lnSpc>
                <a:spcPts val="4598"/>
              </a:lnSpc>
              <a:spcBef>
                <a:spcPct val="0"/>
              </a:spcBef>
            </a:pPr>
            <a:r>
              <a:rPr lang="en-US" sz="3536" spc="-35">
                <a:solidFill>
                  <a:srgbClr val="000000"/>
                </a:solidFill>
                <a:latin typeface="Fira Sans Medium"/>
              </a:rPr>
              <a:t> no mercado de trabalho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18136" y="4179573"/>
            <a:ext cx="6451728" cy="39702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17774"/>
            <a:ext cx="841767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Fira Sans Light"/>
              </a:rPr>
              <a:t>(Pesquisa Nacional por Amostra de Domicílios)</a:t>
            </a:r>
          </a:p>
          <a:p>
            <a:pPr>
              <a:lnSpc>
                <a:spcPts val="419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989049"/>
            <a:ext cx="811530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Dados - PNAD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463104"/>
            <a:ext cx="16230600" cy="368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Fira Sans Light"/>
              </a:rPr>
              <a:t>Trata-se de uma pesquisa domiciliar do (IBGE) que contém informações sobre a população brasileira como: sexo, idade, grau de instrução, situação ocupacional, número de pessoas ocupadas e desocupadas, renda média dos trabalhadores, entre outros.</a:t>
            </a:r>
          </a:p>
          <a:p>
            <a:pPr>
              <a:lnSpc>
                <a:spcPts val="58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00169" y="2896490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90465" y="2896490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00169" y="4004583"/>
            <a:ext cx="15687662" cy="584061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PRÉ-ANÁLISE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8667" y="2769331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18962" y="2769331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41904" b="0"/>
          <a:stretch>
            <a:fillRect/>
          </a:stretch>
        </p:blipFill>
        <p:spPr>
          <a:xfrm flipH="false" flipV="false" rot="0">
            <a:off x="1440942" y="3709810"/>
            <a:ext cx="15406117" cy="331839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43825" b="0"/>
          <a:stretch>
            <a:fillRect/>
          </a:stretch>
        </p:blipFill>
        <p:spPr>
          <a:xfrm flipH="false" flipV="false" rot="0">
            <a:off x="1440942" y="7209179"/>
            <a:ext cx="15406117" cy="289155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722422" y="2733447"/>
            <a:ext cx="1079881" cy="71861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8667" y="2769331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18962" y="2769331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42239" b="0"/>
          <a:stretch>
            <a:fillRect/>
          </a:stretch>
        </p:blipFill>
        <p:spPr>
          <a:xfrm flipH="false" flipV="false" rot="0">
            <a:off x="1028700" y="4357510"/>
            <a:ext cx="16230600" cy="409409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722422" y="2733447"/>
            <a:ext cx="1079881" cy="71861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42843" y="3960733"/>
            <a:ext cx="5802315" cy="361623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2187" y="3128004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12482" y="3128004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15942" y="3012855"/>
            <a:ext cx="1403397" cy="87465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532" r="76217" b="0"/>
          <a:stretch>
            <a:fillRect/>
          </a:stretch>
        </p:blipFill>
        <p:spPr>
          <a:xfrm flipH="false" flipV="false" rot="0">
            <a:off x="1028700" y="4954308"/>
            <a:ext cx="6986746" cy="356617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69905" b="0"/>
          <a:stretch>
            <a:fillRect/>
          </a:stretch>
        </p:blipFill>
        <p:spPr>
          <a:xfrm flipH="false" flipV="false" rot="0">
            <a:off x="8613222" y="4954308"/>
            <a:ext cx="8646078" cy="356617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0447" y="3092605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10743" y="3092605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14202" y="2977456"/>
            <a:ext cx="1403397" cy="87465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59968" r="44542" b="0"/>
          <a:stretch>
            <a:fillRect/>
          </a:stretch>
        </p:blipFill>
        <p:spPr>
          <a:xfrm flipH="false" flipV="false" rot="0">
            <a:off x="1220447" y="5471359"/>
            <a:ext cx="16038853" cy="363577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0447" y="4490284"/>
            <a:ext cx="1073824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Enviando dataframe para o SQL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046720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26483" y="2886957"/>
            <a:ext cx="1403397" cy="87465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16244"/>
          <a:stretch>
            <a:fillRect/>
          </a:stretch>
        </p:blipFill>
        <p:spPr>
          <a:xfrm flipH="false" flipV="false" rot="0">
            <a:off x="543893" y="4705467"/>
            <a:ext cx="5885543" cy="44777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693046" y="4705467"/>
            <a:ext cx="11397437" cy="445748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326687" y="2964194"/>
            <a:ext cx="1419209" cy="79741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ANÁLISE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552548" y="3029983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34843" y="2870220"/>
            <a:ext cx="1403397" cy="87465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5588" b="39039"/>
          <a:stretch>
            <a:fillRect/>
          </a:stretch>
        </p:blipFill>
        <p:spPr>
          <a:xfrm flipH="false" flipV="false" rot="0">
            <a:off x="1552548" y="4108454"/>
            <a:ext cx="15182905" cy="584662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ANÁLISE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762091" y="2988720"/>
            <a:ext cx="1419209" cy="7974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18136" y="4179573"/>
            <a:ext cx="6451728" cy="397029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4885" y="2872242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35181" y="2872242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44885" y="3956086"/>
            <a:ext cx="15998230" cy="567123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8572" y="8362981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5246295"/>
            <a:ext cx="3364925" cy="2383260"/>
            <a:chOff x="0" y="0"/>
            <a:chExt cx="4486566" cy="317768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822727"/>
                  </a:solidFill>
                  <a:latin typeface="Fira Sans Medium"/>
                </a:rPr>
                <a:t>DADOS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74349"/>
              <a:ext cx="4486566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Fira Sans Light"/>
                </a:rPr>
                <a:t>Buscar a fonte de dados contendo as informações necessárias para o tema.</a:t>
              </a:r>
            </a:p>
            <a:p>
              <a:pPr marL="0" indent="0" lvl="0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17258" y="5246072"/>
            <a:ext cx="3364925" cy="2383484"/>
            <a:chOff x="0" y="0"/>
            <a:chExt cx="4486566" cy="317797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822727"/>
                  </a:solidFill>
                  <a:latin typeface="Fira Sans Medium"/>
                </a:rPr>
                <a:t>TRATAMENTO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74646"/>
              <a:ext cx="4486566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Fira Sans Light"/>
                </a:rPr>
                <a:t>Limpezas, transformações </a:t>
              </a:r>
            </a:p>
            <a:p>
              <a:pPr>
                <a:lnSpc>
                  <a:spcPts val="3219"/>
                </a:lnSpc>
              </a:pPr>
              <a:r>
                <a:rPr lang="en-US" sz="2299">
                  <a:solidFill>
                    <a:srgbClr val="000000"/>
                  </a:solidFill>
                  <a:latin typeface="Fira Sans Light"/>
                </a:rPr>
                <a:t>e normalizações.</a:t>
              </a:r>
            </a:p>
            <a:p>
              <a:pPr marL="0" indent="0" lvl="0">
                <a:lnSpc>
                  <a:spcPts val="32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894375" y="5246072"/>
            <a:ext cx="3364925" cy="2383484"/>
            <a:chOff x="0" y="0"/>
            <a:chExt cx="4486566" cy="317797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822727"/>
                  </a:solidFill>
                  <a:latin typeface="Fira Sans Medium"/>
                </a:rPr>
                <a:t>ANALISES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74646"/>
              <a:ext cx="4486566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Fira Sans Light"/>
                </a:rPr>
                <a:t>A partir dos dados tratados retirar insights trazendo informações relevantes.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05817" y="5246072"/>
            <a:ext cx="3364925" cy="2383484"/>
            <a:chOff x="0" y="0"/>
            <a:chExt cx="4486566" cy="317797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822727"/>
                  </a:solidFill>
                  <a:latin typeface="Fira Sans Medium"/>
                </a:rPr>
                <a:t>CLOUD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74646"/>
              <a:ext cx="4486566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19"/>
                </a:lnSpc>
                <a:spcBef>
                  <a:spcPct val="0"/>
                </a:spcBef>
              </a:pPr>
              <a:r>
                <a:rPr lang="en-US" sz="2299">
                  <a:solidFill>
                    <a:srgbClr val="000000"/>
                  </a:solidFill>
                  <a:latin typeface="Fira Sans Light"/>
                </a:rPr>
                <a:t>Transferência dos dados brutos e tratados para armazenamento em nuvem.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028700"/>
            <a:ext cx="569908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ETAPAS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31805" y="8198352"/>
            <a:ext cx="380203" cy="329258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317258" y="8198352"/>
            <a:ext cx="380203" cy="329258"/>
            <a:chOff x="0" y="0"/>
            <a:chExt cx="3619627" cy="3134614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605817" y="8217402"/>
            <a:ext cx="380203" cy="329258"/>
            <a:chOff x="0" y="0"/>
            <a:chExt cx="3619627" cy="3134614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894375" y="8198352"/>
            <a:ext cx="380203" cy="329258"/>
            <a:chOff x="0" y="0"/>
            <a:chExt cx="3619627" cy="3134614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23C3C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82272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09090" y="2727771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99386" y="2727771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4603" t="0" r="73315" b="0"/>
          <a:stretch>
            <a:fillRect/>
          </a:stretch>
        </p:blipFill>
        <p:spPr>
          <a:xfrm flipH="false" flipV="false" rot="0">
            <a:off x="509090" y="3667144"/>
            <a:ext cx="5955149" cy="611869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49700" b="0"/>
          <a:stretch>
            <a:fillRect/>
          </a:stretch>
        </p:blipFill>
        <p:spPr>
          <a:xfrm flipH="false" flipV="false" rot="0">
            <a:off x="6837668" y="3667144"/>
            <a:ext cx="10741615" cy="413106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5292" y="2688806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975587" y="2688806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4294" t="0" r="77987" b="0"/>
          <a:stretch>
            <a:fillRect/>
          </a:stretch>
        </p:blipFill>
        <p:spPr>
          <a:xfrm flipH="false" flipV="false" rot="0">
            <a:off x="585292" y="3589215"/>
            <a:ext cx="5379420" cy="568871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3972" t="0" r="49155" b="0"/>
          <a:stretch>
            <a:fillRect/>
          </a:stretch>
        </p:blipFill>
        <p:spPr>
          <a:xfrm flipH="false" flipV="false" rot="0">
            <a:off x="6149475" y="3589215"/>
            <a:ext cx="11668303" cy="419368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9619" y="2961280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009914" y="2961280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4727" t="0" r="37151" b="89358"/>
          <a:stretch>
            <a:fillRect/>
          </a:stretch>
        </p:blipFill>
        <p:spPr>
          <a:xfrm flipH="false" flipV="false" rot="0">
            <a:off x="619619" y="4134162"/>
            <a:ext cx="16952703" cy="112031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5218" t="24857" r="912" b="23994"/>
          <a:stretch>
            <a:fillRect/>
          </a:stretch>
        </p:blipFill>
        <p:spPr>
          <a:xfrm flipH="false" flipV="false" rot="0">
            <a:off x="619619" y="5563613"/>
            <a:ext cx="16952703" cy="333418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TRATAMENTO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4885" y="2872242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535181" y="2872242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44885" y="3956086"/>
            <a:ext cx="15998230" cy="588322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ANÁLISE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183267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418995" y="3183267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522455" y="3147384"/>
            <a:ext cx="1079881" cy="71861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1108" t="52320" r="50082" b="0"/>
          <a:stretch>
            <a:fillRect/>
          </a:stretch>
        </p:blipFill>
        <p:spPr>
          <a:xfrm flipH="false" flipV="false" rot="0">
            <a:off x="1028700" y="4542254"/>
            <a:ext cx="16108296" cy="469277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1688" y="3182675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11983" y="3182675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1424" t="0" r="59956" b="47391"/>
          <a:stretch>
            <a:fillRect/>
          </a:stretch>
        </p:blipFill>
        <p:spPr>
          <a:xfrm flipH="false" flipV="false" rot="0">
            <a:off x="2376082" y="4150036"/>
            <a:ext cx="13535836" cy="549901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715443" y="3146791"/>
            <a:ext cx="1079881" cy="71861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308345" y="3652653"/>
            <a:ext cx="4606756" cy="460675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4447" y="3029090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14743" y="3029090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18202" y="2752999"/>
            <a:ext cx="1035595" cy="103559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68876" b="0"/>
          <a:stretch>
            <a:fillRect/>
          </a:stretch>
        </p:blipFill>
        <p:spPr>
          <a:xfrm flipH="false" flipV="false" rot="0">
            <a:off x="1125569" y="3998144"/>
            <a:ext cx="7486155" cy="234313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32051" b="0"/>
          <a:stretch>
            <a:fillRect/>
          </a:stretch>
        </p:blipFill>
        <p:spPr>
          <a:xfrm flipH="false" flipV="false" rot="0">
            <a:off x="1125569" y="6550831"/>
            <a:ext cx="16034853" cy="333487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67382" y="3219367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057677" y="3219367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161137" y="2943275"/>
            <a:ext cx="1035595" cy="103559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51028" b="32469"/>
          <a:stretch>
            <a:fillRect/>
          </a:stretch>
        </p:blipFill>
        <p:spPr>
          <a:xfrm flipH="false" flipV="false" rot="0">
            <a:off x="1667382" y="4374244"/>
            <a:ext cx="14953236" cy="5443302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1989" y="2932729"/>
            <a:ext cx="1161695" cy="71489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612285" y="2932729"/>
            <a:ext cx="1874860" cy="7595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15745" y="2656638"/>
            <a:ext cx="1035595" cy="103559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64759" b="0"/>
          <a:stretch>
            <a:fillRect/>
          </a:stretch>
        </p:blipFill>
        <p:spPr>
          <a:xfrm flipH="false" flipV="false" rot="0">
            <a:off x="2838370" y="4073233"/>
            <a:ext cx="11764098" cy="5659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32044" y="3944121"/>
            <a:ext cx="2558937" cy="15948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56504" y="3639954"/>
            <a:ext cx="2838419" cy="15948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464181" y="7371620"/>
            <a:ext cx="1886680" cy="18866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588097" y="6100926"/>
            <a:ext cx="3098487" cy="13434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711729" y="5938223"/>
            <a:ext cx="2976230" cy="120566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463297" y="4505783"/>
            <a:ext cx="1253161" cy="14580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089877" y="7390342"/>
            <a:ext cx="1974253" cy="131377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5895379" y="8006317"/>
            <a:ext cx="2791205" cy="139560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959417" y="5108617"/>
            <a:ext cx="1270011" cy="203527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3193560" y="6772634"/>
            <a:ext cx="2127837" cy="130943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2957723" y="2532476"/>
            <a:ext cx="1977641" cy="110747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4480618" y="2836642"/>
            <a:ext cx="1107479" cy="110747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7510099" y="1814239"/>
            <a:ext cx="3689745" cy="2277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962025"/>
            <a:ext cx="505913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Ferramentas</a:t>
            </a:r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52324" y="2782868"/>
            <a:ext cx="1035595" cy="103559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33278" t="25008" r="30378" b="15099"/>
          <a:stretch>
            <a:fillRect/>
          </a:stretch>
        </p:blipFill>
        <p:spPr>
          <a:xfrm flipH="false" flipV="false" rot="0">
            <a:off x="2902828" y="3988556"/>
            <a:ext cx="11854696" cy="600098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CARREGAMENTO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802448" y="3628712"/>
            <a:ext cx="8683104" cy="434155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29764" r="20249" b="551"/>
          <a:stretch>
            <a:fillRect/>
          </a:stretch>
        </p:blipFill>
        <p:spPr>
          <a:xfrm flipH="false" flipV="false" rot="0">
            <a:off x="851719" y="3877308"/>
            <a:ext cx="16329354" cy="604295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3775" t="0" r="0" b="81416"/>
          <a:stretch>
            <a:fillRect/>
          </a:stretch>
        </p:blipFill>
        <p:spPr>
          <a:xfrm flipH="false" flipV="false" rot="0">
            <a:off x="851719" y="3838762"/>
            <a:ext cx="16329354" cy="133565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4440" y="2923998"/>
            <a:ext cx="8539560" cy="53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86" indent="-356243" lvl="1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spc="-33">
                <a:solidFill>
                  <a:srgbClr val="000000"/>
                </a:solidFill>
                <a:latin typeface="Fira Sans Medium"/>
              </a:rPr>
              <a:t>5 menores taxas de desocupação por mês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2620" y="3673315"/>
            <a:ext cx="16230600" cy="6301208"/>
            <a:chOff x="0" y="0"/>
            <a:chExt cx="21640800" cy="840161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3623" t="0" r="0" b="83372"/>
            <a:stretch>
              <a:fillRect/>
            </a:stretch>
          </p:blipFill>
          <p:spPr>
            <a:xfrm flipH="false" flipV="false" rot="0">
              <a:off x="0" y="0"/>
              <a:ext cx="21640800" cy="1642508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38875" r="22421" b="0"/>
            <a:stretch>
              <a:fillRect/>
            </a:stretch>
          </p:blipFill>
          <p:spPr>
            <a:xfrm flipH="false" flipV="false" rot="0">
              <a:off x="0" y="1827972"/>
              <a:ext cx="21591086" cy="6573639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520" y="2822001"/>
            <a:ext cx="8413105" cy="53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86" indent="-356243" lvl="1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spc="-33">
                <a:solidFill>
                  <a:srgbClr val="000000"/>
                </a:solidFill>
                <a:latin typeface="Fira Sans Medium"/>
              </a:rPr>
              <a:t>5 maiores taxas de desocupação por mês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7512" y="4635894"/>
            <a:ext cx="17592754" cy="3601441"/>
            <a:chOff x="0" y="0"/>
            <a:chExt cx="23457006" cy="480192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3220" t="3125" r="0" b="68910"/>
            <a:stretch>
              <a:fillRect/>
            </a:stretch>
          </p:blipFill>
          <p:spPr>
            <a:xfrm flipH="false" flipV="false" rot="0">
              <a:off x="0" y="0"/>
              <a:ext cx="23457006" cy="1581600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1118" t="61113" r="32683" b="0"/>
            <a:stretch>
              <a:fillRect/>
            </a:stretch>
          </p:blipFill>
          <p:spPr>
            <a:xfrm flipH="false" flipV="false" rot="0">
              <a:off x="0" y="1587743"/>
              <a:ext cx="23447563" cy="3214179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7512" y="3303291"/>
            <a:ext cx="8726488" cy="53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86" indent="-356243" lvl="1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spc="-33">
                <a:solidFill>
                  <a:srgbClr val="000000"/>
                </a:solidFill>
                <a:latin typeface="Fira Sans Medium"/>
              </a:rPr>
              <a:t>Soma dos empregos com carteira assinada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66950" y="4216568"/>
            <a:ext cx="17354100" cy="3842901"/>
            <a:chOff x="0" y="0"/>
            <a:chExt cx="23138800" cy="512386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623" t="0" r="0" b="68087"/>
            <a:stretch>
              <a:fillRect/>
            </a:stretch>
          </p:blipFill>
          <p:spPr>
            <a:xfrm flipH="false" flipV="false" rot="0">
              <a:off x="0" y="0"/>
              <a:ext cx="23138800" cy="1808553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/>
            <a:srcRect l="0" t="59195" r="32079" b="0"/>
            <a:stretch>
              <a:fillRect/>
            </a:stretch>
          </p:blipFill>
          <p:spPr>
            <a:xfrm flipH="false" flipV="false" rot="0">
              <a:off x="0" y="1808553"/>
              <a:ext cx="23138800" cy="3315315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028700" y="962025"/>
            <a:ext cx="6629142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INSIGHTS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3090" y="3093628"/>
            <a:ext cx="8710910" cy="539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86" indent="-356243" lvl="1">
              <a:lnSpc>
                <a:spcPts val="429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spc="-33">
                <a:solidFill>
                  <a:srgbClr val="000000"/>
                </a:solidFill>
                <a:latin typeface="Fira Sans Medium"/>
              </a:rPr>
              <a:t>Soma dos empregos sem carteira assinada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080231" y="857250"/>
            <a:ext cx="33545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Open Sans Light Bold"/>
              </a:rPr>
              <a:t>PNAD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8989" y="745172"/>
            <a:ext cx="4338042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999" spc="-69">
                <a:solidFill>
                  <a:srgbClr val="000000"/>
                </a:solidFill>
                <a:latin typeface="Fira Sans Medium"/>
              </a:rPr>
              <a:t>Dashboard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92428" y="5029200"/>
            <a:ext cx="14061439" cy="186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33"/>
              </a:lnSpc>
              <a:spcBef>
                <a:spcPct val="0"/>
              </a:spcBef>
            </a:pPr>
            <a:r>
              <a:rPr lang="en-US" sz="11487" spc="-114" u="sng">
                <a:solidFill>
                  <a:srgbClr val="4285F4"/>
                </a:solidFill>
                <a:latin typeface="Fira Sans Medium"/>
                <a:hlinkClick r:id="rId2" tooltip="https://datastudio.google.com/reporting/aa42467b-c835-4607-b277-c0d56e9d863f"/>
              </a:rPr>
              <a:t>LookerStudio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306767" y="680456"/>
            <a:ext cx="2695869" cy="2334501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r="0" t="-19987" b="-1998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86149" y="3588080"/>
            <a:ext cx="8131976" cy="2334501"/>
            <a:chOff x="0" y="0"/>
            <a:chExt cx="10842635" cy="3112668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3594492" cy="3112668"/>
              <a:chOff x="0" y="0"/>
              <a:chExt cx="4282440" cy="37084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r="r" b="b" t="t" l="l"/>
                <a:pathLst>
                  <a:path h="3708400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r="0" t="-21064" b="-21064"/>
                </a:stretch>
              </a:blip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4850783" y="389949"/>
              <a:ext cx="599185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Light"/>
                </a:rPr>
                <a:t>Beatriz Cardona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850783" y="1109821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Beatriz Cardona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850783" y="1749055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beashe14@gmail.com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86149" y="6923799"/>
            <a:ext cx="8131976" cy="2334501"/>
            <a:chOff x="0" y="0"/>
            <a:chExt cx="10842635" cy="3112668"/>
          </a:xfrm>
        </p:grpSpPr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0" y="0"/>
              <a:ext cx="3594492" cy="3112668"/>
              <a:chOff x="0" y="0"/>
              <a:chExt cx="4282440" cy="37084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r="r" b="b" t="t" l="l"/>
                <a:pathLst>
                  <a:path h="3708400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r="0" t="-7004" b="-7004"/>
                </a:stretch>
              </a:blip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4850783" y="574627"/>
              <a:ext cx="599185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Light"/>
                </a:rPr>
                <a:t>Rafael Firmo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850783" y="1294500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Rafael F.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850783" y="1933733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rafaelfirmos@mail.com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68243" y="6923799"/>
            <a:ext cx="8017907" cy="2334501"/>
            <a:chOff x="0" y="0"/>
            <a:chExt cx="10690542" cy="3112668"/>
          </a:xfrm>
        </p:grpSpPr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0" y="0"/>
              <a:ext cx="3594492" cy="3112668"/>
              <a:chOff x="0" y="0"/>
              <a:chExt cx="4282440" cy="37084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r="r" b="b" t="t" l="l"/>
                <a:pathLst>
                  <a:path h="3708400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r="0" t="-29179" b="-29179"/>
                </a:stretch>
              </a:blip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4698690" y="574627"/>
              <a:ext cx="5991852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Fira Sans Light"/>
                </a:rPr>
                <a:t>Laisa Cordeiro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698690" y="1294500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Laisa Cordeiro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698690" y="1933733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laisacordeiro.1@gmail.com</a:t>
              </a: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368243" y="3588080"/>
            <a:ext cx="2695869" cy="2334501"/>
            <a:chOff x="0" y="0"/>
            <a:chExt cx="4282440" cy="370840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0" r="0" t="-26826" b="-26826"/>
              </a:stretch>
            </a:blipFill>
          </p:spPr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06421" y="4456165"/>
            <a:ext cx="388507" cy="38850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06421" y="4975578"/>
            <a:ext cx="427147" cy="335844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67781" y="7896796"/>
            <a:ext cx="388507" cy="388507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48460" y="8418653"/>
            <a:ext cx="427147" cy="335844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6595" y="7896796"/>
            <a:ext cx="388507" cy="388507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6595" y="8418653"/>
            <a:ext cx="427147" cy="335844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37955" y="4456165"/>
            <a:ext cx="388507" cy="388507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37955" y="4975578"/>
            <a:ext cx="427147" cy="335844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18634" y="1690200"/>
            <a:ext cx="388507" cy="388507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99314" y="2212057"/>
            <a:ext cx="427147" cy="335844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1"/>
          <a:srcRect l="1556" t="38636" r="0" b="36781"/>
          <a:stretch>
            <a:fillRect/>
          </a:stretch>
        </p:blipFill>
        <p:spPr>
          <a:xfrm flipH="false" flipV="false" rot="0">
            <a:off x="1028700" y="560266"/>
            <a:ext cx="7182603" cy="1793533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3024237" y="1121266"/>
            <a:ext cx="44938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João Paulo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024237" y="1612756"/>
            <a:ext cx="44938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João Paulo Alves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024237" y="2118849"/>
            <a:ext cx="44938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joaotv16@gmail.com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044660" y="3866254"/>
            <a:ext cx="44938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João Victor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44660" y="4408540"/>
            <a:ext cx="44938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João Victor Cope Moreira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044660" y="4887965"/>
            <a:ext cx="44938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Fira Sans Light"/>
              </a:rPr>
              <a:t>ksvictor99@gmail.com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4451480" y="5444772"/>
            <a:ext cx="5087070" cy="477809"/>
            <a:chOff x="0" y="0"/>
            <a:chExt cx="6782760" cy="637079"/>
          </a:xfrm>
        </p:grpSpPr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374" cy="637079"/>
            </a:xfrm>
            <a:prstGeom prst="rect">
              <a:avLst/>
            </a:prstGeom>
          </p:spPr>
        </p:pic>
        <p:sp>
          <p:nvSpPr>
            <p:cNvPr name="TextBox 43" id="43"/>
            <p:cNvSpPr txBox="true"/>
            <p:nvPr/>
          </p:nvSpPr>
          <p:spPr>
            <a:xfrm rot="0">
              <a:off x="790908" y="21148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São Paulo - SP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2476595" y="5444772"/>
            <a:ext cx="5087070" cy="477809"/>
            <a:chOff x="0" y="0"/>
            <a:chExt cx="6782760" cy="637079"/>
          </a:xfrm>
        </p:grpSpPr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374" cy="637079"/>
            </a:xfrm>
            <a:prstGeom prst="rect">
              <a:avLst/>
            </a:prstGeom>
          </p:spPr>
        </p:pic>
        <p:sp>
          <p:nvSpPr>
            <p:cNvPr name="TextBox 46" id="46"/>
            <p:cNvSpPr txBox="true"/>
            <p:nvPr/>
          </p:nvSpPr>
          <p:spPr>
            <a:xfrm rot="0">
              <a:off x="790908" y="21148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Rio de Janeiro - RJ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2546213" y="8887847"/>
            <a:ext cx="5087070" cy="477809"/>
            <a:chOff x="0" y="0"/>
            <a:chExt cx="6782760" cy="637079"/>
          </a:xfrm>
        </p:grpSpPr>
        <p:pic>
          <p:nvPicPr>
            <p:cNvPr name="Picture 48" id="48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374" cy="637079"/>
            </a:xfrm>
            <a:prstGeom prst="rect">
              <a:avLst/>
            </a:prstGeom>
          </p:spPr>
        </p:pic>
        <p:sp>
          <p:nvSpPr>
            <p:cNvPr name="TextBox 49" id="49"/>
            <p:cNvSpPr txBox="true"/>
            <p:nvPr/>
          </p:nvSpPr>
          <p:spPr>
            <a:xfrm rot="0">
              <a:off x="790908" y="21148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São Paulo - SP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4396896" y="8897372"/>
            <a:ext cx="5087070" cy="477809"/>
            <a:chOff x="0" y="0"/>
            <a:chExt cx="6782760" cy="637079"/>
          </a:xfrm>
        </p:grpSpPr>
        <p:pic>
          <p:nvPicPr>
            <p:cNvPr name="Picture 51" id="51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374" cy="637079"/>
            </a:xfrm>
            <a:prstGeom prst="rect">
              <a:avLst/>
            </a:prstGeom>
          </p:spPr>
        </p:pic>
        <p:sp>
          <p:nvSpPr>
            <p:cNvPr name="TextBox 52" id="52"/>
            <p:cNvSpPr txBox="true"/>
            <p:nvPr/>
          </p:nvSpPr>
          <p:spPr>
            <a:xfrm rot="0">
              <a:off x="790908" y="21148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Rio de Janeiro - RJ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2447480" y="2681251"/>
            <a:ext cx="5087070" cy="477809"/>
            <a:chOff x="0" y="0"/>
            <a:chExt cx="6782760" cy="637079"/>
          </a:xfrm>
        </p:grpSpPr>
        <p:pic>
          <p:nvPicPr>
            <p:cNvPr name="Picture 54" id="54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49374" cy="637079"/>
            </a:xfrm>
            <a:prstGeom prst="rect">
              <a:avLst/>
            </a:prstGeom>
          </p:spPr>
        </p:pic>
        <p:sp>
          <p:nvSpPr>
            <p:cNvPr name="TextBox 55" id="55"/>
            <p:cNvSpPr txBox="true"/>
            <p:nvPr/>
          </p:nvSpPr>
          <p:spPr>
            <a:xfrm rot="0">
              <a:off x="790908" y="21148"/>
              <a:ext cx="5991852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Distrito Federal - DF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0301" y="4506475"/>
            <a:ext cx="2224860" cy="980895"/>
            <a:chOff x="0" y="0"/>
            <a:chExt cx="5361014" cy="236356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361013" cy="2363560"/>
            </a:xfrm>
            <a:custGeom>
              <a:avLst/>
              <a:gdLst/>
              <a:ahLst/>
              <a:cxnLst/>
              <a:rect r="r" b="b" t="t" l="l"/>
              <a:pathLst>
                <a:path h="2363560" w="5361013">
                  <a:moveTo>
                    <a:pt x="505621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58760"/>
                  </a:lnTo>
                  <a:cubicBezTo>
                    <a:pt x="0" y="2227670"/>
                    <a:pt x="135890" y="2363560"/>
                    <a:pt x="304800" y="2363560"/>
                  </a:cubicBezTo>
                  <a:lnTo>
                    <a:pt x="5056213" y="2363560"/>
                  </a:lnTo>
                  <a:cubicBezTo>
                    <a:pt x="5225124" y="2363560"/>
                    <a:pt x="5361013" y="2227670"/>
                    <a:pt x="5361013" y="2058760"/>
                  </a:cubicBezTo>
                  <a:lnTo>
                    <a:pt x="5361013" y="304800"/>
                  </a:lnTo>
                  <a:cubicBezTo>
                    <a:pt x="5361013" y="135890"/>
                    <a:pt x="5225124" y="0"/>
                    <a:pt x="505621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3963" t="6719" r="16240" b="0"/>
          <a:stretch>
            <a:fillRect/>
          </a:stretch>
        </p:blipFill>
        <p:spPr>
          <a:xfrm flipH="false" flipV="false" rot="19448">
            <a:off x="11330492" y="3110027"/>
            <a:ext cx="1059550" cy="108967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114991" y="1616528"/>
            <a:ext cx="18402991" cy="1116606"/>
            <a:chOff x="0" y="0"/>
            <a:chExt cx="4846878" cy="29408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846878" cy="294086"/>
            </a:xfrm>
            <a:custGeom>
              <a:avLst/>
              <a:gdLst/>
              <a:ahLst/>
              <a:cxnLst/>
              <a:rect r="r" b="b" t="t" l="l"/>
              <a:pathLst>
                <a:path h="294086" w="4846878">
                  <a:moveTo>
                    <a:pt x="0" y="0"/>
                  </a:moveTo>
                  <a:lnTo>
                    <a:pt x="4846878" y="0"/>
                  </a:lnTo>
                  <a:lnTo>
                    <a:pt x="4846878" y="294086"/>
                  </a:lnTo>
                  <a:lnTo>
                    <a:pt x="0" y="294086"/>
                  </a:lnTo>
                  <a:close/>
                </a:path>
              </a:pathLst>
            </a:custGeom>
            <a:solidFill>
              <a:srgbClr val="BB9A9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0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5100" t="29272" r="27175" b="31897"/>
          <a:stretch>
            <a:fillRect/>
          </a:stretch>
        </p:blipFill>
        <p:spPr>
          <a:xfrm flipH="false" flipV="false" rot="19448">
            <a:off x="1246318" y="3127178"/>
            <a:ext cx="1246918" cy="1025542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876875" y="5802496"/>
            <a:ext cx="2124314" cy="1295375"/>
            <a:chOff x="0" y="0"/>
            <a:chExt cx="4431868" cy="2702487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431868" cy="2702487"/>
            </a:xfrm>
            <a:custGeom>
              <a:avLst/>
              <a:gdLst/>
              <a:ahLst/>
              <a:cxnLst/>
              <a:rect r="r" b="b" t="t" l="l"/>
              <a:pathLst>
                <a:path h="2702487" w="4431868">
                  <a:moveTo>
                    <a:pt x="412706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397687"/>
                  </a:lnTo>
                  <a:cubicBezTo>
                    <a:pt x="0" y="2566597"/>
                    <a:pt x="135890" y="2702487"/>
                    <a:pt x="304800" y="2702487"/>
                  </a:cubicBezTo>
                  <a:lnTo>
                    <a:pt x="4127068" y="2702487"/>
                  </a:lnTo>
                  <a:cubicBezTo>
                    <a:pt x="4295978" y="2702487"/>
                    <a:pt x="4431868" y="2566597"/>
                    <a:pt x="4431868" y="2397687"/>
                  </a:cubicBezTo>
                  <a:lnTo>
                    <a:pt x="4431868" y="304800"/>
                  </a:lnTo>
                  <a:cubicBezTo>
                    <a:pt x="4431868" y="135890"/>
                    <a:pt x="4295978" y="0"/>
                    <a:pt x="41270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4169" y="7371988"/>
            <a:ext cx="2147020" cy="1598025"/>
            <a:chOff x="0" y="0"/>
            <a:chExt cx="4431868" cy="329863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431868" cy="3298635"/>
            </a:xfrm>
            <a:custGeom>
              <a:avLst/>
              <a:gdLst/>
              <a:ahLst/>
              <a:cxnLst/>
              <a:rect r="r" b="b" t="t" l="l"/>
              <a:pathLst>
                <a:path h="3298635" w="4431868">
                  <a:moveTo>
                    <a:pt x="412706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993836"/>
                  </a:lnTo>
                  <a:cubicBezTo>
                    <a:pt x="0" y="3162746"/>
                    <a:pt x="135890" y="3298635"/>
                    <a:pt x="304800" y="3298635"/>
                  </a:cubicBezTo>
                  <a:lnTo>
                    <a:pt x="4127068" y="3298635"/>
                  </a:lnTo>
                  <a:cubicBezTo>
                    <a:pt x="4295978" y="3298635"/>
                    <a:pt x="4431868" y="3162746"/>
                    <a:pt x="4431868" y="2993836"/>
                  </a:cubicBezTo>
                  <a:lnTo>
                    <a:pt x="4431868" y="304800"/>
                  </a:lnTo>
                  <a:cubicBezTo>
                    <a:pt x="4431868" y="135890"/>
                    <a:pt x="4295978" y="0"/>
                    <a:pt x="412706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235237" y="3339316"/>
            <a:ext cx="2150991" cy="748162"/>
            <a:chOff x="0" y="0"/>
            <a:chExt cx="7195330" cy="2502694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7195330" cy="2502694"/>
            </a:xfrm>
            <a:custGeom>
              <a:avLst/>
              <a:gdLst/>
              <a:ahLst/>
              <a:cxnLst/>
              <a:rect r="r" b="b" t="t" l="l"/>
              <a:pathLst>
                <a:path h="2502694" w="7195330">
                  <a:moveTo>
                    <a:pt x="689053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197894"/>
                  </a:lnTo>
                  <a:cubicBezTo>
                    <a:pt x="0" y="2366804"/>
                    <a:pt x="135890" y="2502694"/>
                    <a:pt x="304800" y="2502694"/>
                  </a:cubicBezTo>
                  <a:lnTo>
                    <a:pt x="6890530" y="2502694"/>
                  </a:lnTo>
                  <a:cubicBezTo>
                    <a:pt x="7059440" y="2502694"/>
                    <a:pt x="7195330" y="2366804"/>
                    <a:pt x="7195330" y="2197894"/>
                  </a:cubicBezTo>
                  <a:lnTo>
                    <a:pt x="7195330" y="304800"/>
                  </a:lnTo>
                  <a:cubicBezTo>
                    <a:pt x="7195330" y="135890"/>
                    <a:pt x="7059440" y="0"/>
                    <a:pt x="68905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3541" t="0" r="3541" b="0"/>
          <a:stretch>
            <a:fillRect/>
          </a:stretch>
        </p:blipFill>
        <p:spPr>
          <a:xfrm flipH="false" flipV="false" rot="0">
            <a:off x="15370806" y="3419390"/>
            <a:ext cx="1879854" cy="588015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5228436" y="6077100"/>
            <a:ext cx="2266472" cy="722135"/>
            <a:chOff x="0" y="0"/>
            <a:chExt cx="8139256" cy="2593299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8139256" cy="2593299"/>
            </a:xfrm>
            <a:custGeom>
              <a:avLst/>
              <a:gdLst/>
              <a:ahLst/>
              <a:cxnLst/>
              <a:rect r="r" b="b" t="t" l="l"/>
              <a:pathLst>
                <a:path h="2593299" w="8139256">
                  <a:moveTo>
                    <a:pt x="7834456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288499"/>
                  </a:lnTo>
                  <a:cubicBezTo>
                    <a:pt x="0" y="2457409"/>
                    <a:pt x="135890" y="2593299"/>
                    <a:pt x="304800" y="2593299"/>
                  </a:cubicBezTo>
                  <a:lnTo>
                    <a:pt x="7834456" y="2593299"/>
                  </a:lnTo>
                  <a:cubicBezTo>
                    <a:pt x="8003366" y="2593299"/>
                    <a:pt x="8139256" y="2457409"/>
                    <a:pt x="8139256" y="2288499"/>
                  </a:cubicBezTo>
                  <a:lnTo>
                    <a:pt x="8139256" y="304800"/>
                  </a:lnTo>
                  <a:cubicBezTo>
                    <a:pt x="8139256" y="135890"/>
                    <a:pt x="8003366" y="0"/>
                    <a:pt x="78344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1247" t="11455" r="0" b="16991"/>
          <a:stretch>
            <a:fillRect/>
          </a:stretch>
        </p:blipFill>
        <p:spPr>
          <a:xfrm flipH="false" flipV="false" rot="0">
            <a:off x="15392174" y="5982616"/>
            <a:ext cx="1938997" cy="790278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5744114" y="3938728"/>
            <a:ext cx="2490773" cy="1373126"/>
            <a:chOff x="0" y="0"/>
            <a:chExt cx="3321031" cy="1830834"/>
          </a:xfrm>
        </p:grpSpPr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6"/>
            <a:srcRect l="6756" t="0" r="40621" b="0"/>
            <a:stretch>
              <a:fillRect/>
            </a:stretch>
          </p:blipFill>
          <p:spPr>
            <a:xfrm flipH="false" flipV="false" rot="0">
              <a:off x="943100" y="0"/>
              <a:ext cx="1363015" cy="1305618"/>
            </a:xfrm>
            <a:prstGeom prst="rect">
              <a:avLst/>
            </a:prstGeom>
          </p:spPr>
        </p:pic>
        <p:sp>
          <p:nvSpPr>
            <p:cNvPr name="TextBox 21" id="21"/>
            <p:cNvSpPr txBox="true"/>
            <p:nvPr/>
          </p:nvSpPr>
          <p:spPr>
            <a:xfrm rot="0">
              <a:off x="0" y="1406482"/>
              <a:ext cx="3321031" cy="424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3"/>
                </a:lnSpc>
              </a:pPr>
              <a:r>
                <a:rPr lang="en-US" sz="1916">
                  <a:solidFill>
                    <a:srgbClr val="004AAD"/>
                  </a:solidFill>
                  <a:latin typeface="Inter Bold"/>
                </a:rPr>
                <a:t>DATAPROC</a:t>
              </a: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54517" y="5374066"/>
            <a:ext cx="3387240" cy="318627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042406" y="7446370"/>
            <a:ext cx="1233725" cy="499144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10603945" y="6065320"/>
            <a:ext cx="2613393" cy="1298115"/>
            <a:chOff x="0" y="0"/>
            <a:chExt cx="6010600" cy="2985563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6010600" cy="2985564"/>
            </a:xfrm>
            <a:custGeom>
              <a:avLst/>
              <a:gdLst/>
              <a:ahLst/>
              <a:cxnLst/>
              <a:rect r="r" b="b" t="t" l="l"/>
              <a:pathLst>
                <a:path h="2985564" w="6010600">
                  <a:moveTo>
                    <a:pt x="57058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680764"/>
                  </a:lnTo>
                  <a:cubicBezTo>
                    <a:pt x="0" y="2849673"/>
                    <a:pt x="135890" y="2985564"/>
                    <a:pt x="304800" y="2985564"/>
                  </a:cubicBezTo>
                  <a:lnTo>
                    <a:pt x="5705800" y="2985564"/>
                  </a:lnTo>
                  <a:cubicBezTo>
                    <a:pt x="5874710" y="2985564"/>
                    <a:pt x="6010600" y="2849673"/>
                    <a:pt x="6010600" y="2680764"/>
                  </a:cubicBezTo>
                  <a:lnTo>
                    <a:pt x="6010600" y="304800"/>
                  </a:lnTo>
                  <a:cubicBezTo>
                    <a:pt x="6010600" y="135890"/>
                    <a:pt x="5874710" y="0"/>
                    <a:pt x="57058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rcRect l="0" t="0" r="0" b="9465"/>
          <a:stretch>
            <a:fillRect/>
          </a:stretch>
        </p:blipFill>
        <p:spPr>
          <a:xfrm flipH="false" flipV="false" rot="0">
            <a:off x="10899182" y="6422656"/>
            <a:ext cx="1969283" cy="480636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10604365" y="4506475"/>
            <a:ext cx="2581272" cy="1290367"/>
            <a:chOff x="0" y="0"/>
            <a:chExt cx="5541863" cy="2770353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5541863" cy="2770353"/>
            </a:xfrm>
            <a:custGeom>
              <a:avLst/>
              <a:gdLst/>
              <a:ahLst/>
              <a:cxnLst/>
              <a:rect r="r" b="b" t="t" l="l"/>
              <a:pathLst>
                <a:path h="2770353" w="5541863">
                  <a:moveTo>
                    <a:pt x="523706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465553"/>
                  </a:lnTo>
                  <a:cubicBezTo>
                    <a:pt x="0" y="2634463"/>
                    <a:pt x="135890" y="2770353"/>
                    <a:pt x="304800" y="2770353"/>
                  </a:cubicBezTo>
                  <a:lnTo>
                    <a:pt x="5237063" y="2770353"/>
                  </a:lnTo>
                  <a:cubicBezTo>
                    <a:pt x="5405973" y="2770353"/>
                    <a:pt x="5541863" y="2634463"/>
                    <a:pt x="5541863" y="2465553"/>
                  </a:cubicBezTo>
                  <a:lnTo>
                    <a:pt x="5541863" y="304800"/>
                  </a:lnTo>
                  <a:cubicBezTo>
                    <a:pt x="5541863" y="135890"/>
                    <a:pt x="5405973" y="0"/>
                    <a:pt x="523706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rcRect l="0" t="15115" r="0" b="26567"/>
          <a:stretch>
            <a:fillRect/>
          </a:stretch>
        </p:blipFill>
        <p:spPr>
          <a:xfrm flipH="false" flipV="false" rot="0">
            <a:off x="7109765" y="6799234"/>
            <a:ext cx="1299326" cy="427289"/>
          </a:xfrm>
          <a:prstGeom prst="rect">
            <a:avLst/>
          </a:prstGeom>
        </p:spPr>
      </p:pic>
      <p:sp>
        <p:nvSpPr>
          <p:cNvPr name="AutoShape 30" id="30"/>
          <p:cNvSpPr/>
          <p:nvPr/>
        </p:nvSpPr>
        <p:spPr>
          <a:xfrm rot="0">
            <a:off x="2850579" y="3601849"/>
            <a:ext cx="8003229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 rot="-5400000">
            <a:off x="2197237" y="5777792"/>
            <a:ext cx="1306684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oval" len="lg" w="lg"/>
            <a:tailEnd type="arrow" len="sm" w="med"/>
          </a:ln>
        </p:spPr>
      </p:sp>
      <p:sp>
        <p:nvSpPr>
          <p:cNvPr name="AutoShape 32" id="32"/>
          <p:cNvSpPr/>
          <p:nvPr/>
        </p:nvSpPr>
        <p:spPr>
          <a:xfrm rot="-5412759">
            <a:off x="-249703" y="6407606"/>
            <a:ext cx="2566330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oval" len="lg" w="lg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rot="0">
            <a:off x="12868465" y="3601849"/>
            <a:ext cx="2064831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 rot="5">
            <a:off x="481887" y="9239295"/>
            <a:ext cx="10474408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rot="-5411695">
            <a:off x="-2308255" y="6439599"/>
            <a:ext cx="5599334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0637806" y="7695942"/>
            <a:ext cx="2628076" cy="1274071"/>
            <a:chOff x="0" y="0"/>
            <a:chExt cx="5282145" cy="2560744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5282145" cy="2560744"/>
            </a:xfrm>
            <a:custGeom>
              <a:avLst/>
              <a:gdLst/>
              <a:ahLst/>
              <a:cxnLst/>
              <a:rect r="r" b="b" t="t" l="l"/>
              <a:pathLst>
                <a:path h="2560744" w="5282145">
                  <a:moveTo>
                    <a:pt x="4977345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255944"/>
                  </a:lnTo>
                  <a:cubicBezTo>
                    <a:pt x="0" y="2424854"/>
                    <a:pt x="135890" y="2560744"/>
                    <a:pt x="304800" y="2560744"/>
                  </a:cubicBezTo>
                  <a:lnTo>
                    <a:pt x="4977345" y="2560744"/>
                  </a:lnTo>
                  <a:cubicBezTo>
                    <a:pt x="5146255" y="2560744"/>
                    <a:pt x="5282145" y="2424854"/>
                    <a:pt x="5282145" y="2255944"/>
                  </a:cubicBezTo>
                  <a:lnTo>
                    <a:pt x="5282145" y="304800"/>
                  </a:lnTo>
                  <a:cubicBezTo>
                    <a:pt x="5282145" y="135890"/>
                    <a:pt x="5146255" y="0"/>
                    <a:pt x="4977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1260944" y="7883968"/>
            <a:ext cx="1381800" cy="861192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3"/>
          <a:srcRect l="0" t="16755" r="0" b="18882"/>
          <a:stretch>
            <a:fillRect/>
          </a:stretch>
        </p:blipFill>
        <p:spPr>
          <a:xfrm flipH="false" flipV="false" rot="0">
            <a:off x="1507359" y="5909133"/>
            <a:ext cx="840640" cy="541051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057275" y="7678436"/>
            <a:ext cx="1875879" cy="20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Roboto"/>
              </a:rPr>
              <a:t>.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3"/>
          <a:srcRect l="0" t="16755" r="0" b="18882"/>
          <a:stretch>
            <a:fillRect/>
          </a:stretch>
        </p:blipFill>
        <p:spPr>
          <a:xfrm flipH="false" flipV="false" rot="0">
            <a:off x="1507359" y="7502441"/>
            <a:ext cx="840640" cy="541051"/>
          </a:xfrm>
          <a:prstGeom prst="rect">
            <a:avLst/>
          </a:prstGeom>
        </p:spPr>
      </p:pic>
      <p:sp>
        <p:nvSpPr>
          <p:cNvPr name="AutoShape 42" id="42"/>
          <p:cNvSpPr/>
          <p:nvPr/>
        </p:nvSpPr>
        <p:spPr>
          <a:xfrm rot="-5400000">
            <a:off x="6701703" y="9011920"/>
            <a:ext cx="492867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4"/>
          <a:srcRect l="0" t="0" r="0" b="5941"/>
          <a:stretch>
            <a:fillRect/>
          </a:stretch>
        </p:blipFill>
        <p:spPr>
          <a:xfrm flipH="false" flipV="false" rot="0">
            <a:off x="7109765" y="5873424"/>
            <a:ext cx="709535" cy="773813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5493418" y="6202128"/>
            <a:ext cx="1358776" cy="765076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633452" y="4164592"/>
            <a:ext cx="2564223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4AAD"/>
                </a:solidFill>
                <a:latin typeface="Roboto Bold"/>
              </a:rPr>
              <a:t>CLOUD STORAGE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481185" y="1670297"/>
            <a:ext cx="501663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Roboto"/>
              </a:rPr>
              <a:t>Transformação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2544" y="1670297"/>
            <a:ext cx="348606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Roboto"/>
              </a:rPr>
              <a:t>Extração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957927" y="1670297"/>
            <a:ext cx="380468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Roboto"/>
              </a:rPr>
              <a:t>Carregamento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320024" y="1724796"/>
            <a:ext cx="358189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Roboto"/>
              </a:rPr>
              <a:t>Dashboard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764203" y="4164592"/>
            <a:ext cx="2318525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4AAD"/>
                </a:solidFill>
                <a:latin typeface="Roboto Bold"/>
              </a:rPr>
              <a:t>BIGQUERY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428110" y="4956645"/>
            <a:ext cx="3919637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D3E3FF"/>
                </a:solidFill>
                <a:latin typeface="Roboto"/>
              </a:rPr>
              <a:t>APRESENTAÇÃO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042406" y="-9071"/>
            <a:ext cx="6243205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822727"/>
                </a:solidFill>
                <a:latin typeface="Roboto Bold"/>
              </a:rPr>
              <a:t>workflow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637806" y="4864362"/>
            <a:ext cx="2444922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Roboto"/>
              </a:rPr>
              <a:t>Exportação, armazenamento na BigQuery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65927" y="8157791"/>
            <a:ext cx="1923504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</a:pPr>
            <a:r>
              <a:rPr lang="en-US" sz="1200">
                <a:solidFill>
                  <a:srgbClr val="000000"/>
                </a:solidFill>
                <a:latin typeface="Roboto"/>
              </a:rPr>
              <a:t>ftp.mtps.gov.br</a:t>
            </a:r>
          </a:p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Roboto"/>
              </a:rPr>
              <a:t> bases do Gaged Nacional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77280" y="6550009"/>
            <a:ext cx="1923504" cy="41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Roboto"/>
              </a:rPr>
              <a:t>PNAD(Pesquisa Nacional por Amostra de Domicílios)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908025" y="4748619"/>
            <a:ext cx="192350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Roboto"/>
              </a:rPr>
              <a:t> Armazenamento 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Roboto"/>
              </a:rPr>
              <a:t>Cloud Storage</a:t>
            </a:r>
          </a:p>
        </p:txBody>
      </p:sp>
      <p:sp>
        <p:nvSpPr>
          <p:cNvPr name="AutoShape 57" id="57"/>
          <p:cNvSpPr/>
          <p:nvPr/>
        </p:nvSpPr>
        <p:spPr>
          <a:xfrm rot="5400000">
            <a:off x="6830586" y="3760763"/>
            <a:ext cx="317829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8" id="58"/>
          <p:cNvSpPr/>
          <p:nvPr/>
        </p:nvSpPr>
        <p:spPr>
          <a:xfrm rot="-15475">
            <a:off x="462833" y="3619135"/>
            <a:ext cx="783498" cy="0"/>
          </a:xfrm>
          <a:prstGeom prst="line">
            <a:avLst/>
          </a:prstGeom>
          <a:ln cap="flat" w="38100">
            <a:solidFill>
              <a:srgbClr val="82272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BB9A9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8F4545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18136" y="4179573"/>
            <a:ext cx="6451728" cy="397029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DAFXyPB5ceE</dc:identifier>
  <dcterms:modified xsi:type="dcterms:W3CDTF">2011-08-01T06:04:30Z</dcterms:modified>
  <cp:revision>1</cp:revision>
  <dc:title>Apresentação - Projeto Final</dc:title>
</cp:coreProperties>
</file>